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80" r:id="rId4"/>
    <p:sldId id="258" r:id="rId5"/>
    <p:sldId id="259" r:id="rId6"/>
    <p:sldId id="260" r:id="rId7"/>
    <p:sldId id="268" r:id="rId8"/>
    <p:sldId id="262" r:id="rId9"/>
    <p:sldId id="281" r:id="rId10"/>
    <p:sldId id="276" r:id="rId11"/>
    <p:sldId id="269" r:id="rId12"/>
    <p:sldId id="277" r:id="rId13"/>
    <p:sldId id="278" r:id="rId14"/>
    <p:sldId id="279" r:id="rId15"/>
    <p:sldId id="274" r:id="rId16"/>
    <p:sldId id="275" r:id="rId17"/>
    <p:sldId id="263" r:id="rId18"/>
    <p:sldId id="264" r:id="rId19"/>
    <p:sldId id="2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6"/>
    <p:restoredTop sz="92742"/>
  </p:normalViewPr>
  <p:slideViewPr>
    <p:cSldViewPr snapToGrid="0" snapToObjects="1">
      <p:cViewPr varScale="1">
        <p:scale>
          <a:sx n="56" d="100"/>
          <a:sy n="56" d="100"/>
        </p:scale>
        <p:origin x="7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file:////C:\Users\kjo\Downloads\Research%20Proposal%20Writing%20MS%20Reproductive%20Health.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kjo\Downloads\Research%20Proposal%20Writing%20MS%20Reproductive%20Health.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sv-SE"/>
              <a:t>Prevalence of</a:t>
            </a:r>
            <a:r>
              <a:rPr lang="sv-SE" baseline="0"/>
              <a:t> Goitre During the Study Period</a:t>
            </a:r>
          </a:p>
          <a:p>
            <a:pPr>
              <a:defRPr sz="1400" b="0" i="0" u="none" strike="noStrike" kern="1200" spc="0" baseline="0">
                <a:solidFill>
                  <a:schemeClr val="tx1">
                    <a:lumMod val="65000"/>
                    <a:lumOff val="35000"/>
                  </a:schemeClr>
                </a:solidFill>
                <a:latin typeface="+mn-lt"/>
                <a:ea typeface="+mn-ea"/>
                <a:cs typeface="+mn-cs"/>
              </a:defRPr>
            </a:pPr>
            <a:r>
              <a:rPr lang="sv-SE" baseline="0"/>
              <a:t>January to August 2022</a:t>
            </a:r>
            <a:endParaRPr lang="sv-SE"/>
          </a:p>
        </c:rich>
      </c:tx>
      <c:layout/>
      <c:overlay val="0"/>
      <c:spPr>
        <a:noFill/>
        <a:ln>
          <a:noFill/>
        </a:ln>
        <a:effectLst/>
      </c:spPr>
    </c:title>
    <c:autoTitleDeleted val="0"/>
    <c:plotArea>
      <c:layout/>
      <c:pieChart>
        <c:varyColors val="1"/>
        <c:ser>
          <c:idx val="0"/>
          <c:order val="0"/>
          <c:explosion val="3"/>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C8A1-40E9-AAEB-46EE64C37438}"/>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C8A1-40E9-AAEB-46EE64C37438}"/>
              </c:ext>
            </c:extLst>
          </c:dPt>
          <c:dLbls>
            <c:dLbl>
              <c:idx val="0"/>
              <c:layout>
                <c:manualLayout>
                  <c:x val="-0.0389932195975503"/>
                  <c:y val="0.100025882181394"/>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C8A1-40E9-AAEB-46EE64C37438}"/>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cat>
            <c:strRef>
              <c:f>Sheet5!$D$292:$D$293</c:f>
              <c:strCache>
                <c:ptCount val="2"/>
                <c:pt idx="0">
                  <c:v>Goitre</c:v>
                </c:pt>
                <c:pt idx="1">
                  <c:v>No Goitre</c:v>
                </c:pt>
              </c:strCache>
            </c:strRef>
          </c:cat>
          <c:val>
            <c:numRef>
              <c:f>Sheet5!$E$292:$E$293</c:f>
              <c:numCache>
                <c:formatCode>0.0%</c:formatCode>
                <c:ptCount val="2"/>
                <c:pt idx="0">
                  <c:v>0.0958408679927667</c:v>
                </c:pt>
                <c:pt idx="1">
                  <c:v>0.904159132007233</c:v>
                </c:pt>
              </c:numCache>
            </c:numRef>
          </c:val>
          <c:extLst xmlns:c16r2="http://schemas.microsoft.com/office/drawing/2015/06/chart">
            <c:ext xmlns:c16="http://schemas.microsoft.com/office/drawing/2014/chart" uri="{C3380CC4-5D6E-409C-BE32-E72D297353CC}">
              <c16:uniqueId val="{00000004-C8A1-40E9-AAEB-46EE64C37438}"/>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sv-SE"/>
              <a:t>Duration of thyroid</a:t>
            </a:r>
            <a:r>
              <a:rPr lang="sv-SE" baseline="0"/>
              <a:t> mass</a:t>
            </a:r>
            <a:endParaRPr lang="sv-SE"/>
          </a:p>
        </c:rich>
      </c:tx>
      <c:layout/>
      <c:overlay val="0"/>
      <c:spPr>
        <a:noFill/>
        <a:ln>
          <a:noFill/>
        </a:ln>
        <a:effectLst/>
      </c:sp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Sheet5!$B$286:$B$288</c:f>
              <c:strCache>
                <c:ptCount val="2"/>
                <c:pt idx="0">
                  <c:v>1 month to 1 year</c:v>
                </c:pt>
                <c:pt idx="1">
                  <c:v>2-5 years</c:v>
                </c:pt>
              </c:strCache>
            </c:strRef>
          </c:cat>
          <c:val>
            <c:numRef>
              <c:f>Sheet5!$C$286:$C$288</c:f>
              <c:numCache>
                <c:formatCode>0.0%</c:formatCode>
                <c:ptCount val="3"/>
                <c:pt idx="0">
                  <c:v>0.814814814814815</c:v>
                </c:pt>
                <c:pt idx="1">
                  <c:v>0.185185185185185</c:v>
                </c:pt>
              </c:numCache>
            </c:numRef>
          </c:val>
          <c:extLst xmlns:c16r2="http://schemas.microsoft.com/office/drawing/2015/06/chart">
            <c:ext xmlns:c16="http://schemas.microsoft.com/office/drawing/2014/chart" uri="{C3380CC4-5D6E-409C-BE32-E72D297353CC}">
              <c16:uniqueId val="{00000000-F509-435C-B15B-E226EECBAC81}"/>
            </c:ext>
          </c:extLst>
        </c:ser>
        <c:dLbls>
          <c:dLblPos val="outEnd"/>
          <c:showLegendKey val="0"/>
          <c:showVal val="1"/>
          <c:showCatName val="0"/>
          <c:showSerName val="0"/>
          <c:showPercent val="0"/>
          <c:showBubbleSize val="0"/>
        </c:dLbls>
        <c:gapWidth val="219"/>
        <c:overlap val="-27"/>
        <c:axId val="621896320"/>
        <c:axId val="621899072"/>
      </c:barChart>
      <c:catAx>
        <c:axId val="621896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1899072"/>
        <c:crosses val="autoZero"/>
        <c:auto val="1"/>
        <c:lblAlgn val="ctr"/>
        <c:lblOffset val="100"/>
        <c:noMultiLvlLbl val="0"/>
      </c:catAx>
      <c:valAx>
        <c:axId val="62189907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1896320"/>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90ACBC-1B46-5145-9290-BD519C163D4A}" type="datetimeFigureOut">
              <a:rPr lang="en-US" smtClean="0"/>
              <a:t>8/13/23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6742D9-48CF-D447-B0BE-C8095D0F69BE}" type="slidenum">
              <a:rPr lang="en-US" smtClean="0"/>
              <a:t>‹#›</a:t>
            </a:fld>
            <a:endParaRPr lang="en-US"/>
          </a:p>
        </p:txBody>
      </p:sp>
    </p:spTree>
    <p:extLst>
      <p:ext uri="{BB962C8B-B14F-4D97-AF65-F5344CB8AC3E}">
        <p14:creationId xmlns:p14="http://schemas.microsoft.com/office/powerpoint/2010/main" val="965094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a:lnSpc>
                <a:spcPct val="100000"/>
              </a:lnSpc>
              <a:spcBef>
                <a:spcPts val="0"/>
              </a:spcBef>
              <a:buFont typeface="Wingdings" charset="2"/>
              <a:buChar char="Ø"/>
            </a:pPr>
            <a:r>
              <a:rPr lang="en-US" dirty="0" smtClean="0"/>
              <a:t> late presentation. Patient present thyroid disease as late as when the patient develop compressive symptoms </a:t>
            </a:r>
          </a:p>
          <a:p>
            <a:pPr lvl="3">
              <a:lnSpc>
                <a:spcPct val="100000"/>
              </a:lnSpc>
              <a:spcBef>
                <a:spcPts val="0"/>
              </a:spcBef>
              <a:buFont typeface="Wingdings" charset="2"/>
              <a:buChar char="Ø"/>
            </a:pPr>
            <a:r>
              <a:rPr lang="en-US" dirty="0" smtClean="0"/>
              <a:t>Lack of radioisotope scan </a:t>
            </a:r>
          </a:p>
          <a:p>
            <a:pPr lvl="3">
              <a:lnSpc>
                <a:spcPct val="100000"/>
              </a:lnSpc>
              <a:spcBef>
                <a:spcPts val="0"/>
              </a:spcBef>
              <a:buFont typeface="Wingdings" charset="2"/>
              <a:buChar char="Ø"/>
            </a:pPr>
            <a:r>
              <a:rPr lang="en-US" dirty="0" smtClean="0"/>
              <a:t>Lack of radiation and hormonal therapy</a:t>
            </a:r>
            <a:endParaRPr lang="en-US" dirty="0"/>
          </a:p>
        </p:txBody>
      </p:sp>
      <p:sp>
        <p:nvSpPr>
          <p:cNvPr id="4" name="Slide Number Placeholder 3"/>
          <p:cNvSpPr>
            <a:spLocks noGrp="1"/>
          </p:cNvSpPr>
          <p:nvPr>
            <p:ph type="sldNum" sz="quarter" idx="10"/>
          </p:nvPr>
        </p:nvSpPr>
        <p:spPr/>
        <p:txBody>
          <a:bodyPr/>
          <a:lstStyle/>
          <a:p>
            <a:fld id="{EF6742D9-48CF-D447-B0BE-C8095D0F69BE}" type="slidenum">
              <a:rPr lang="en-US" smtClean="0"/>
              <a:t>16</a:t>
            </a:fld>
            <a:endParaRPr lang="en-US"/>
          </a:p>
        </p:txBody>
      </p:sp>
    </p:spTree>
    <p:extLst>
      <p:ext uri="{BB962C8B-B14F-4D97-AF65-F5344CB8AC3E}">
        <p14:creationId xmlns:p14="http://schemas.microsoft.com/office/powerpoint/2010/main" val="404519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FAD3F4-D7AF-AE41-A02D-18D0CB0AE74C}" type="datetimeFigureOut">
              <a:rPr lang="en-US" smtClean="0"/>
              <a:t>8/13/23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BC4C6-0F00-D047-8900-12C223053E65}" type="slidenum">
              <a:rPr lang="en-US" smtClean="0"/>
              <a:t>‹#›</a:t>
            </a:fld>
            <a:endParaRPr lang="en-US"/>
          </a:p>
        </p:txBody>
      </p:sp>
    </p:spTree>
    <p:extLst>
      <p:ext uri="{BB962C8B-B14F-4D97-AF65-F5344CB8AC3E}">
        <p14:creationId xmlns:p14="http://schemas.microsoft.com/office/powerpoint/2010/main" val="23071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FAD3F4-D7AF-AE41-A02D-18D0CB0AE74C}" type="datetimeFigureOut">
              <a:rPr lang="en-US" smtClean="0"/>
              <a:t>8/13/23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BC4C6-0F00-D047-8900-12C223053E65}" type="slidenum">
              <a:rPr lang="en-US" smtClean="0"/>
              <a:t>‹#›</a:t>
            </a:fld>
            <a:endParaRPr lang="en-US"/>
          </a:p>
        </p:txBody>
      </p:sp>
    </p:spTree>
    <p:extLst>
      <p:ext uri="{BB962C8B-B14F-4D97-AF65-F5344CB8AC3E}">
        <p14:creationId xmlns:p14="http://schemas.microsoft.com/office/powerpoint/2010/main" val="1552134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FAD3F4-D7AF-AE41-A02D-18D0CB0AE74C}" type="datetimeFigureOut">
              <a:rPr lang="en-US" smtClean="0"/>
              <a:t>8/13/23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BC4C6-0F00-D047-8900-12C223053E65}" type="slidenum">
              <a:rPr lang="en-US" smtClean="0"/>
              <a:t>‹#›</a:t>
            </a:fld>
            <a:endParaRPr lang="en-US"/>
          </a:p>
        </p:txBody>
      </p:sp>
    </p:spTree>
    <p:extLst>
      <p:ext uri="{BB962C8B-B14F-4D97-AF65-F5344CB8AC3E}">
        <p14:creationId xmlns:p14="http://schemas.microsoft.com/office/powerpoint/2010/main" val="1240563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FAD3F4-D7AF-AE41-A02D-18D0CB0AE74C}" type="datetimeFigureOut">
              <a:rPr lang="en-US" smtClean="0"/>
              <a:t>8/13/23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BC4C6-0F00-D047-8900-12C223053E65}" type="slidenum">
              <a:rPr lang="en-US" smtClean="0"/>
              <a:t>‹#›</a:t>
            </a:fld>
            <a:endParaRPr lang="en-US"/>
          </a:p>
        </p:txBody>
      </p:sp>
    </p:spTree>
    <p:extLst>
      <p:ext uri="{BB962C8B-B14F-4D97-AF65-F5344CB8AC3E}">
        <p14:creationId xmlns:p14="http://schemas.microsoft.com/office/powerpoint/2010/main" val="1208585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FAD3F4-D7AF-AE41-A02D-18D0CB0AE74C}" type="datetimeFigureOut">
              <a:rPr lang="en-US" smtClean="0"/>
              <a:t>8/13/23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BC4C6-0F00-D047-8900-12C223053E65}" type="slidenum">
              <a:rPr lang="en-US" smtClean="0"/>
              <a:t>‹#›</a:t>
            </a:fld>
            <a:endParaRPr lang="en-US"/>
          </a:p>
        </p:txBody>
      </p:sp>
    </p:spTree>
    <p:extLst>
      <p:ext uri="{BB962C8B-B14F-4D97-AF65-F5344CB8AC3E}">
        <p14:creationId xmlns:p14="http://schemas.microsoft.com/office/powerpoint/2010/main" val="1789442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FAD3F4-D7AF-AE41-A02D-18D0CB0AE74C}" type="datetimeFigureOut">
              <a:rPr lang="en-US" smtClean="0"/>
              <a:t>8/13/23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3BC4C6-0F00-D047-8900-12C223053E65}" type="slidenum">
              <a:rPr lang="en-US" smtClean="0"/>
              <a:t>‹#›</a:t>
            </a:fld>
            <a:endParaRPr lang="en-US"/>
          </a:p>
        </p:txBody>
      </p:sp>
    </p:spTree>
    <p:extLst>
      <p:ext uri="{BB962C8B-B14F-4D97-AF65-F5344CB8AC3E}">
        <p14:creationId xmlns:p14="http://schemas.microsoft.com/office/powerpoint/2010/main" val="1796987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FAD3F4-D7AF-AE41-A02D-18D0CB0AE74C}" type="datetimeFigureOut">
              <a:rPr lang="en-US" smtClean="0"/>
              <a:t>8/13/23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3BC4C6-0F00-D047-8900-12C223053E65}" type="slidenum">
              <a:rPr lang="en-US" smtClean="0"/>
              <a:t>‹#›</a:t>
            </a:fld>
            <a:endParaRPr lang="en-US"/>
          </a:p>
        </p:txBody>
      </p:sp>
    </p:spTree>
    <p:extLst>
      <p:ext uri="{BB962C8B-B14F-4D97-AF65-F5344CB8AC3E}">
        <p14:creationId xmlns:p14="http://schemas.microsoft.com/office/powerpoint/2010/main" val="1901846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FAD3F4-D7AF-AE41-A02D-18D0CB0AE74C}" type="datetimeFigureOut">
              <a:rPr lang="en-US" smtClean="0"/>
              <a:t>8/13/23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3BC4C6-0F00-D047-8900-12C223053E65}" type="slidenum">
              <a:rPr lang="en-US" smtClean="0"/>
              <a:t>‹#›</a:t>
            </a:fld>
            <a:endParaRPr lang="en-US"/>
          </a:p>
        </p:txBody>
      </p:sp>
    </p:spTree>
    <p:extLst>
      <p:ext uri="{BB962C8B-B14F-4D97-AF65-F5344CB8AC3E}">
        <p14:creationId xmlns:p14="http://schemas.microsoft.com/office/powerpoint/2010/main" val="1193389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FAD3F4-D7AF-AE41-A02D-18D0CB0AE74C}" type="datetimeFigureOut">
              <a:rPr lang="en-US" smtClean="0"/>
              <a:t>8/13/23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3BC4C6-0F00-D047-8900-12C223053E65}" type="slidenum">
              <a:rPr lang="en-US" smtClean="0"/>
              <a:t>‹#›</a:t>
            </a:fld>
            <a:endParaRPr lang="en-US"/>
          </a:p>
        </p:txBody>
      </p:sp>
    </p:spTree>
    <p:extLst>
      <p:ext uri="{BB962C8B-B14F-4D97-AF65-F5344CB8AC3E}">
        <p14:creationId xmlns:p14="http://schemas.microsoft.com/office/powerpoint/2010/main" val="1942421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FAD3F4-D7AF-AE41-A02D-18D0CB0AE74C}" type="datetimeFigureOut">
              <a:rPr lang="en-US" smtClean="0"/>
              <a:t>8/13/23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3BC4C6-0F00-D047-8900-12C223053E65}" type="slidenum">
              <a:rPr lang="en-US" smtClean="0"/>
              <a:t>‹#›</a:t>
            </a:fld>
            <a:endParaRPr lang="en-US"/>
          </a:p>
        </p:txBody>
      </p:sp>
    </p:spTree>
    <p:extLst>
      <p:ext uri="{BB962C8B-B14F-4D97-AF65-F5344CB8AC3E}">
        <p14:creationId xmlns:p14="http://schemas.microsoft.com/office/powerpoint/2010/main" val="223883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FAD3F4-D7AF-AE41-A02D-18D0CB0AE74C}" type="datetimeFigureOut">
              <a:rPr lang="en-US" smtClean="0"/>
              <a:t>8/13/23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3BC4C6-0F00-D047-8900-12C223053E65}" type="slidenum">
              <a:rPr lang="en-US" smtClean="0"/>
              <a:t>‹#›</a:t>
            </a:fld>
            <a:endParaRPr lang="en-US"/>
          </a:p>
        </p:txBody>
      </p:sp>
    </p:spTree>
    <p:extLst>
      <p:ext uri="{BB962C8B-B14F-4D97-AF65-F5344CB8AC3E}">
        <p14:creationId xmlns:p14="http://schemas.microsoft.com/office/powerpoint/2010/main" val="4124163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FAD3F4-D7AF-AE41-A02D-18D0CB0AE74C}" type="datetimeFigureOut">
              <a:rPr lang="en-US" smtClean="0"/>
              <a:t>8/13/23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BC4C6-0F00-D047-8900-12C223053E65}" type="slidenum">
              <a:rPr lang="en-US" smtClean="0"/>
              <a:t>‹#›</a:t>
            </a:fld>
            <a:endParaRPr lang="en-US"/>
          </a:p>
        </p:txBody>
      </p:sp>
    </p:spTree>
    <p:extLst>
      <p:ext uri="{BB962C8B-B14F-4D97-AF65-F5344CB8AC3E}">
        <p14:creationId xmlns:p14="http://schemas.microsoft.com/office/powerpoint/2010/main" val="1559345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b="1" dirty="0">
                <a:latin typeface="Times" charset="0"/>
                <a:ea typeface="Times" charset="0"/>
                <a:cs typeface="Times" charset="0"/>
              </a:rPr>
              <a:t>THE PREVALENCE AND ASSOCIATED FACTORS OF GOITER AMONG WOMEN IN HARGEISA GROUP HOSPITAL SURGICAL CLINIC IN HARGEISA, SOMALILAND</a:t>
            </a:r>
            <a:endParaRPr lang="en-GB" sz="3600" b="1" dirty="0">
              <a:latin typeface="Times" charset="0"/>
              <a:ea typeface="Times" charset="0"/>
              <a:cs typeface="Times" charset="0"/>
            </a:endParaRPr>
          </a:p>
        </p:txBody>
      </p:sp>
      <p:sp>
        <p:nvSpPr>
          <p:cNvPr id="3" name="Subtitle 2"/>
          <p:cNvSpPr>
            <a:spLocks noGrp="1"/>
          </p:cNvSpPr>
          <p:nvPr>
            <p:ph type="subTitle" idx="1"/>
          </p:nvPr>
        </p:nvSpPr>
        <p:spPr/>
        <p:txBody>
          <a:bodyPr>
            <a:normAutofit fontScale="85000" lnSpcReduction="20000"/>
          </a:bodyPr>
          <a:lstStyle/>
          <a:p>
            <a:r>
              <a:rPr lang="en-US" sz="3200" b="1" dirty="0" smtClean="0"/>
              <a:t>Presenter: </a:t>
            </a:r>
            <a:r>
              <a:rPr lang="en-US" sz="3200" b="1" dirty="0" err="1" smtClean="0"/>
              <a:t>Dr</a:t>
            </a:r>
            <a:r>
              <a:rPr lang="en-US" sz="3200" b="1" dirty="0" smtClean="0"/>
              <a:t> Afnan </a:t>
            </a:r>
            <a:r>
              <a:rPr lang="en-US" sz="3200" b="1" dirty="0" err="1" smtClean="0"/>
              <a:t>Nuh</a:t>
            </a:r>
            <a:endParaRPr lang="en-US" sz="3200" b="1" dirty="0" smtClean="0"/>
          </a:p>
          <a:p>
            <a:r>
              <a:rPr lang="en-US" sz="3200" b="1" dirty="0" smtClean="0"/>
              <a:t>General surgeon </a:t>
            </a:r>
          </a:p>
          <a:p>
            <a:r>
              <a:rPr lang="en-US" sz="3200" b="1" dirty="0" smtClean="0"/>
              <a:t>University lecturer</a:t>
            </a:r>
          </a:p>
          <a:p>
            <a:r>
              <a:rPr lang="en-US" sz="3200" b="1" dirty="0" smtClean="0"/>
              <a:t>Hargeisa Group Hospital </a:t>
            </a:r>
          </a:p>
          <a:p>
            <a:endParaRPr lang="en-US" sz="3200" b="1" dirty="0"/>
          </a:p>
        </p:txBody>
      </p:sp>
    </p:spTree>
    <p:extLst>
      <p:ext uri="{BB962C8B-B14F-4D97-AF65-F5344CB8AC3E}">
        <p14:creationId xmlns:p14="http://schemas.microsoft.com/office/powerpoint/2010/main" val="2360830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charset="0"/>
                <a:ea typeface="Times" charset="0"/>
                <a:cs typeface="Times" charset="0"/>
              </a:rPr>
              <a:t>Different presentation of goiter in Somaliland  </a:t>
            </a:r>
            <a:endParaRPr lang="en-US" b="1" dirty="0">
              <a:latin typeface="Times" charset="0"/>
              <a:ea typeface="Times" charset="0"/>
              <a:cs typeface="Times"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531495" y="1690688"/>
            <a:ext cx="4352925" cy="4352925"/>
          </a:xfrm>
        </p:spPr>
      </p:pic>
      <p:sp>
        <p:nvSpPr>
          <p:cNvPr id="6" name="TextBox 5"/>
          <p:cNvSpPr txBox="1"/>
          <p:nvPr/>
        </p:nvSpPr>
        <p:spPr>
          <a:xfrm>
            <a:off x="784860" y="6143624"/>
            <a:ext cx="4352925" cy="584775"/>
          </a:xfrm>
          <a:prstGeom prst="rect">
            <a:avLst/>
          </a:prstGeom>
          <a:noFill/>
        </p:spPr>
        <p:txBody>
          <a:bodyPr wrap="square" rtlCol="0">
            <a:spAutoFit/>
          </a:bodyPr>
          <a:lstStyle/>
          <a:p>
            <a:r>
              <a:rPr lang="en-US" sz="3200" b="1" dirty="0" smtClean="0">
                <a:latin typeface="Times" charset="0"/>
                <a:ea typeface="Times" charset="0"/>
                <a:cs typeface="Times" charset="0"/>
              </a:rPr>
              <a:t>Nodular goiter </a:t>
            </a:r>
            <a:endParaRPr lang="en-US" sz="3200" b="1" dirty="0">
              <a:latin typeface="Times" charset="0"/>
              <a:ea typeface="Times" charset="0"/>
              <a:cs typeface="Times"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48753"/>
            <a:ext cx="4594860" cy="4594860"/>
          </a:xfrm>
          <a:prstGeom prst="rect">
            <a:avLst/>
          </a:prstGeom>
        </p:spPr>
      </p:pic>
      <p:sp>
        <p:nvSpPr>
          <p:cNvPr id="8" name="TextBox 7"/>
          <p:cNvSpPr txBox="1"/>
          <p:nvPr/>
        </p:nvSpPr>
        <p:spPr>
          <a:xfrm>
            <a:off x="6337935" y="6258937"/>
            <a:ext cx="4352925" cy="584775"/>
          </a:xfrm>
          <a:prstGeom prst="rect">
            <a:avLst/>
          </a:prstGeom>
          <a:noFill/>
        </p:spPr>
        <p:txBody>
          <a:bodyPr wrap="square" rtlCol="0">
            <a:spAutoFit/>
          </a:bodyPr>
          <a:lstStyle/>
          <a:p>
            <a:r>
              <a:rPr lang="en-US" sz="3200" b="1" dirty="0" smtClean="0">
                <a:latin typeface="Times" charset="0"/>
                <a:ea typeface="Times" charset="0"/>
                <a:cs typeface="Times" charset="0"/>
              </a:rPr>
              <a:t>Toxic Nodular goiter </a:t>
            </a:r>
            <a:endParaRPr lang="en-US" sz="3200" b="1" dirty="0">
              <a:latin typeface="Times" charset="0"/>
              <a:ea typeface="Times" charset="0"/>
              <a:cs typeface="Times" charset="0"/>
            </a:endParaRPr>
          </a:p>
        </p:txBody>
      </p:sp>
      <p:sp>
        <p:nvSpPr>
          <p:cNvPr id="9" name="TextBox 8"/>
          <p:cNvSpPr txBox="1"/>
          <p:nvPr/>
        </p:nvSpPr>
        <p:spPr>
          <a:xfrm>
            <a:off x="4301067" y="-118533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1133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2900" y="5918320"/>
            <a:ext cx="4716780" cy="526415"/>
          </a:xfrm>
        </p:spPr>
        <p:txBody>
          <a:bodyPr>
            <a:normAutofit fontScale="90000"/>
          </a:bodyPr>
          <a:lstStyle/>
          <a:p>
            <a:r>
              <a:rPr lang="en-US" b="1" dirty="0" err="1" smtClean="0">
                <a:latin typeface="Times" charset="0"/>
                <a:ea typeface="Times" charset="0"/>
                <a:cs typeface="Times" charset="0"/>
              </a:rPr>
              <a:t>Asymeterical</a:t>
            </a:r>
            <a:r>
              <a:rPr lang="en-US" b="1" dirty="0" smtClean="0">
                <a:latin typeface="Times" charset="0"/>
                <a:ea typeface="Times" charset="0"/>
                <a:cs typeface="Times" charset="0"/>
              </a:rPr>
              <a:t> multinodular  </a:t>
            </a:r>
            <a:r>
              <a:rPr lang="en-US" b="1" dirty="0" err="1" smtClean="0">
                <a:latin typeface="Times" charset="0"/>
                <a:ea typeface="Times" charset="0"/>
                <a:cs typeface="Times" charset="0"/>
              </a:rPr>
              <a:t>Gioter</a:t>
            </a:r>
            <a:r>
              <a:rPr lang="en-US" b="1" dirty="0" smtClean="0">
                <a:latin typeface="Times" charset="0"/>
                <a:ea typeface="Times" charset="0"/>
                <a:cs typeface="Times" charset="0"/>
              </a:rPr>
              <a:t> </a:t>
            </a:r>
            <a:endParaRPr lang="en-US" b="1" dirty="0">
              <a:latin typeface="Times" charset="0"/>
              <a:ea typeface="Times" charset="0"/>
              <a:cs typeface="Times"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29777" y="45784"/>
            <a:ext cx="4462785" cy="5646421"/>
          </a:xfrm>
        </p:spPr>
      </p:pic>
      <p:sp>
        <p:nvSpPr>
          <p:cNvPr id="5" name="TextBox 4"/>
          <p:cNvSpPr txBox="1"/>
          <p:nvPr/>
        </p:nvSpPr>
        <p:spPr>
          <a:xfrm>
            <a:off x="218635" y="6260069"/>
            <a:ext cx="4480560" cy="369332"/>
          </a:xfrm>
          <a:prstGeom prst="rect">
            <a:avLst/>
          </a:prstGeom>
          <a:noFill/>
        </p:spPr>
        <p:txBody>
          <a:bodyPr wrap="square" rtlCol="0">
            <a:spAutoFit/>
          </a:bodyPr>
          <a:lstStyle/>
          <a:p>
            <a:r>
              <a:rPr lang="en-US" dirty="0" smtClean="0"/>
              <a:t>Picture taken after patient’s consent </a:t>
            </a:r>
            <a:endParaRPr lang="en-US" dirty="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305" y="0"/>
            <a:ext cx="4328059" cy="5692205"/>
          </a:xfrm>
          <a:prstGeom prst="rect">
            <a:avLst/>
          </a:prstGeom>
        </p:spPr>
      </p:pic>
      <p:sp>
        <p:nvSpPr>
          <p:cNvPr id="3" name="Rectangle 2"/>
          <p:cNvSpPr/>
          <p:nvPr/>
        </p:nvSpPr>
        <p:spPr>
          <a:xfrm>
            <a:off x="8183879" y="45784"/>
            <a:ext cx="23545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45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charset="0"/>
                <a:ea typeface="Times" charset="0"/>
                <a:cs typeface="Times" charset="0"/>
              </a:rPr>
              <a:t>Diffuse enlargement of </a:t>
            </a:r>
            <a:r>
              <a:rPr lang="en-US" b="1" dirty="0" err="1" smtClean="0">
                <a:latin typeface="Times" charset="0"/>
                <a:ea typeface="Times" charset="0"/>
                <a:cs typeface="Times" charset="0"/>
              </a:rPr>
              <a:t>thyriod</a:t>
            </a:r>
            <a:r>
              <a:rPr lang="en-US" b="1" dirty="0" smtClean="0">
                <a:latin typeface="Times" charset="0"/>
                <a:ea typeface="Times" charset="0"/>
                <a:cs typeface="Times" charset="0"/>
              </a:rPr>
              <a:t> gland </a:t>
            </a:r>
            <a:endParaRPr lang="en-US" b="1" dirty="0">
              <a:latin typeface="Times" charset="0"/>
              <a:ea typeface="Times" charset="0"/>
              <a:cs typeface="Times"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2955814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charset="0"/>
                <a:ea typeface="Times" charset="0"/>
                <a:cs typeface="Times" charset="0"/>
              </a:rPr>
              <a:t>Diffuse toxic goiter </a:t>
            </a:r>
            <a:endParaRPr lang="en-US" b="1" dirty="0">
              <a:latin typeface="Times" charset="0"/>
              <a:ea typeface="Times" charset="0"/>
              <a:cs typeface="Times"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4503298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charset="0"/>
                <a:ea typeface="Times" charset="0"/>
                <a:cs typeface="Times" charset="0"/>
              </a:rPr>
              <a:t>T</a:t>
            </a:r>
            <a:r>
              <a:rPr lang="en-US" b="1" dirty="0" smtClean="0">
                <a:latin typeface="Times" charset="0"/>
                <a:ea typeface="Times" charset="0"/>
                <a:cs typeface="Times" charset="0"/>
              </a:rPr>
              <a:t>hyroid carcinoma </a:t>
            </a:r>
            <a:endParaRPr lang="en-US" b="1" dirty="0">
              <a:latin typeface="Times" charset="0"/>
              <a:ea typeface="Times" charset="0"/>
              <a:cs typeface="Times"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1382724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latin typeface="Times" charset="0"/>
                <a:ea typeface="Times" charset="0"/>
                <a:cs typeface="Times" charset="0"/>
              </a:rPr>
              <a:t>Other pediatric presentations include mainly thyroid abscess which is less likely to see. mainly due to persistent pyriform sinus, or simple acute </a:t>
            </a:r>
            <a:r>
              <a:rPr lang="en-US" sz="3200" b="1" dirty="0" err="1" smtClean="0">
                <a:latin typeface="Times" charset="0"/>
                <a:ea typeface="Times" charset="0"/>
                <a:cs typeface="Times" charset="0"/>
              </a:rPr>
              <a:t>supporative</a:t>
            </a:r>
            <a:r>
              <a:rPr lang="en-US" sz="3200" b="1" dirty="0" smtClean="0">
                <a:latin typeface="Times" charset="0"/>
                <a:ea typeface="Times" charset="0"/>
                <a:cs typeface="Times" charset="0"/>
              </a:rPr>
              <a:t> thyroiditis following upper respiratory tract infections like this child  </a:t>
            </a:r>
            <a:endParaRPr lang="en-US" sz="3200" b="1" dirty="0">
              <a:latin typeface="Times" charset="0"/>
              <a:ea typeface="Times" charset="0"/>
              <a:cs typeface="Times" charset="0"/>
            </a:endParaRPr>
          </a:p>
        </p:txBody>
      </p:sp>
      <p:pic>
        <p:nvPicPr>
          <p:cNvPr id="4" name="Content Placeholder 3"/>
          <p:cNvPicPr>
            <a:picLocks noGrp="1" noChangeAspect="1"/>
          </p:cNvPicPr>
          <p:nvPr>
            <p:ph idx="1"/>
          </p:nvPr>
        </p:nvPicPr>
        <p:blipFill>
          <a:blip r:embed="rId2"/>
          <a:stretch>
            <a:fillRect/>
          </a:stretch>
        </p:blipFill>
        <p:spPr>
          <a:xfrm>
            <a:off x="1363686" y="2586389"/>
            <a:ext cx="2922756" cy="3897008"/>
          </a:xfrm>
          <a:prstGeom prst="rect">
            <a:avLst/>
          </a:prstGeom>
        </p:spPr>
      </p:pic>
      <p:pic>
        <p:nvPicPr>
          <p:cNvPr id="5" name="Picture 4"/>
          <p:cNvPicPr>
            <a:picLocks noChangeAspect="1"/>
          </p:cNvPicPr>
          <p:nvPr/>
        </p:nvPicPr>
        <p:blipFill>
          <a:blip r:embed="rId3"/>
          <a:stretch>
            <a:fillRect/>
          </a:stretch>
        </p:blipFill>
        <p:spPr>
          <a:xfrm>
            <a:off x="7795260" y="2586389"/>
            <a:ext cx="3130648" cy="4174197"/>
          </a:xfrm>
          <a:prstGeom prst="rect">
            <a:avLst/>
          </a:prstGeom>
        </p:spPr>
      </p:pic>
      <p:sp>
        <p:nvSpPr>
          <p:cNvPr id="3" name="Rounded Rectangle 2"/>
          <p:cNvSpPr/>
          <p:nvPr/>
        </p:nvSpPr>
        <p:spPr>
          <a:xfrm>
            <a:off x="3611880" y="3680460"/>
            <a:ext cx="834582" cy="13944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0091326" y="3976257"/>
            <a:ext cx="834582" cy="13944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709160" y="3200401"/>
            <a:ext cx="2674620" cy="461665"/>
          </a:xfrm>
          <a:prstGeom prst="rect">
            <a:avLst/>
          </a:prstGeom>
          <a:noFill/>
        </p:spPr>
        <p:txBody>
          <a:bodyPr wrap="square" rtlCol="0">
            <a:spAutoFit/>
          </a:bodyPr>
          <a:lstStyle/>
          <a:p>
            <a:r>
              <a:rPr lang="en-US" sz="2400" b="1" dirty="0" smtClean="0">
                <a:latin typeface="Times" charset="0"/>
                <a:ea typeface="Times" charset="0"/>
                <a:cs typeface="Times" charset="0"/>
              </a:rPr>
              <a:t>Thyroid abscess </a:t>
            </a:r>
            <a:endParaRPr lang="en-US" sz="2400" b="1" dirty="0">
              <a:latin typeface="Times" charset="0"/>
              <a:ea typeface="Times" charset="0"/>
              <a:cs typeface="Times" charset="0"/>
            </a:endParaRPr>
          </a:p>
        </p:txBody>
      </p:sp>
    </p:spTree>
    <p:extLst>
      <p:ext uri="{BB962C8B-B14F-4D97-AF65-F5344CB8AC3E}">
        <p14:creationId xmlns:p14="http://schemas.microsoft.com/office/powerpoint/2010/main" val="4696482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 y="457200"/>
            <a:ext cx="11102340" cy="5719763"/>
          </a:xfrm>
        </p:spPr>
        <p:txBody>
          <a:bodyPr>
            <a:normAutofit lnSpcReduction="10000"/>
          </a:bodyPr>
          <a:lstStyle/>
          <a:p>
            <a:pPr>
              <a:lnSpc>
                <a:spcPct val="100000"/>
              </a:lnSpc>
              <a:spcBef>
                <a:spcPts val="0"/>
              </a:spcBef>
            </a:pPr>
            <a:r>
              <a:rPr lang="en-US" dirty="0" smtClean="0"/>
              <a:t>On the </a:t>
            </a:r>
            <a:r>
              <a:rPr lang="en-US" dirty="0" smtClean="0"/>
              <a:t>other hand, </a:t>
            </a:r>
            <a:r>
              <a:rPr lang="en-US" b="1" dirty="0" smtClean="0"/>
              <a:t>malignancy of thyroid disease </a:t>
            </a:r>
            <a:r>
              <a:rPr lang="en-US" dirty="0" smtClean="0"/>
              <a:t>is quite common in Hargeisa. </a:t>
            </a:r>
          </a:p>
          <a:p>
            <a:pPr>
              <a:lnSpc>
                <a:spcPct val="100000"/>
              </a:lnSpc>
              <a:spcBef>
                <a:spcPts val="0"/>
              </a:spcBef>
            </a:pPr>
            <a:r>
              <a:rPr lang="en-US" b="1" dirty="0" smtClean="0"/>
              <a:t>Follicular carcinoma </a:t>
            </a:r>
            <a:r>
              <a:rPr lang="en-US" dirty="0" smtClean="0"/>
              <a:t>is common, </a:t>
            </a:r>
            <a:r>
              <a:rPr lang="en-US" b="1" dirty="0" smtClean="0"/>
              <a:t>anaplastic type </a:t>
            </a:r>
            <a:r>
              <a:rPr lang="en-US" dirty="0" smtClean="0"/>
              <a:t>to second most common. </a:t>
            </a:r>
            <a:endParaRPr lang="en-US" dirty="0"/>
          </a:p>
          <a:p>
            <a:pPr>
              <a:lnSpc>
                <a:spcPct val="100000"/>
              </a:lnSpc>
              <a:spcBef>
                <a:spcPts val="0"/>
              </a:spcBef>
            </a:pPr>
            <a:r>
              <a:rPr lang="en-US" dirty="0" smtClean="0"/>
              <a:t> Although thyroid carcinoma are most commonly treated cancer in the word. But many risk factors lead our community to die from thyroid malignancy. </a:t>
            </a:r>
          </a:p>
          <a:p>
            <a:pPr lvl="3">
              <a:lnSpc>
                <a:spcPct val="100000"/>
              </a:lnSpc>
              <a:spcBef>
                <a:spcPts val="0"/>
              </a:spcBef>
              <a:buFont typeface="Wingdings" charset="2"/>
              <a:buChar char="Ø"/>
            </a:pPr>
            <a:r>
              <a:rPr lang="en-US" dirty="0" smtClean="0"/>
              <a:t> </a:t>
            </a:r>
            <a:endParaRPr lang="en-US" dirty="0" smtClean="0"/>
          </a:p>
          <a:p>
            <a:pPr lvl="3">
              <a:lnSpc>
                <a:spcPct val="100000"/>
              </a:lnSpc>
              <a:spcBef>
                <a:spcPts val="0"/>
              </a:spcBef>
              <a:buFont typeface="Wingdings" charset="2"/>
              <a:buChar char="Ø"/>
            </a:pPr>
            <a:endParaRPr lang="en-US" dirty="0"/>
          </a:p>
          <a:p>
            <a:pPr lvl="3">
              <a:lnSpc>
                <a:spcPct val="100000"/>
              </a:lnSpc>
              <a:spcBef>
                <a:spcPts val="0"/>
              </a:spcBef>
              <a:buFont typeface="Wingdings" charset="2"/>
              <a:buChar char="Ø"/>
            </a:pPr>
            <a:endParaRPr lang="en-US" dirty="0" smtClean="0"/>
          </a:p>
          <a:p>
            <a:pPr>
              <a:lnSpc>
                <a:spcPct val="100000"/>
              </a:lnSpc>
              <a:spcBef>
                <a:spcPts val="0"/>
              </a:spcBef>
              <a:buFont typeface="Arial" charset="0"/>
              <a:buChar char="•"/>
            </a:pPr>
            <a:r>
              <a:rPr lang="en-US" dirty="0" smtClean="0"/>
              <a:t> so the only palliative management we can provide for such late stage presentations is only </a:t>
            </a:r>
            <a:r>
              <a:rPr lang="en-US" b="1" dirty="0" smtClean="0"/>
              <a:t>Tracheostomy. </a:t>
            </a:r>
            <a:r>
              <a:rPr lang="en-US" dirty="0" smtClean="0"/>
              <a:t> </a:t>
            </a:r>
          </a:p>
          <a:p>
            <a:pPr>
              <a:lnSpc>
                <a:spcPct val="100000"/>
              </a:lnSpc>
              <a:spcBef>
                <a:spcPts val="0"/>
              </a:spcBef>
              <a:buFont typeface="Arial" charset="0"/>
              <a:buChar char="•"/>
            </a:pPr>
            <a:endParaRPr lang="en-US" dirty="0"/>
          </a:p>
          <a:p>
            <a:pPr>
              <a:lnSpc>
                <a:spcPct val="100000"/>
              </a:lnSpc>
              <a:spcBef>
                <a:spcPts val="0"/>
              </a:spcBef>
              <a:buFont typeface="Arial" charset="0"/>
              <a:buChar char="•"/>
            </a:pPr>
            <a:r>
              <a:rPr lang="en-US" dirty="0" smtClean="0"/>
              <a:t>Patient came in early as a </a:t>
            </a:r>
            <a:r>
              <a:rPr lang="en-US" dirty="0"/>
              <a:t>2</a:t>
            </a:r>
            <a:r>
              <a:rPr lang="en-US" baseline="30000" dirty="0"/>
              <a:t>nd</a:t>
            </a:r>
            <a:r>
              <a:rPr lang="en-US" dirty="0"/>
              <a:t> or 3</a:t>
            </a:r>
            <a:r>
              <a:rPr lang="en-US" baseline="30000" dirty="0"/>
              <a:t>rd</a:t>
            </a:r>
            <a:r>
              <a:rPr lang="en-US" dirty="0"/>
              <a:t> stage who under go surgery benefit from </a:t>
            </a:r>
            <a:r>
              <a:rPr lang="en-US" dirty="0" smtClean="0"/>
              <a:t>it. </a:t>
            </a:r>
            <a:endParaRPr lang="en-US" dirty="0"/>
          </a:p>
          <a:p>
            <a:pPr>
              <a:lnSpc>
                <a:spcPct val="100000"/>
              </a:lnSpc>
              <a:spcBef>
                <a:spcPts val="0"/>
              </a:spcBef>
              <a:buFont typeface="Arial" charset="0"/>
              <a:buChar char="•"/>
            </a:pPr>
            <a:endParaRPr lang="en-US" dirty="0" smtClean="0"/>
          </a:p>
          <a:p>
            <a:pPr lvl="3">
              <a:lnSpc>
                <a:spcPct val="100000"/>
              </a:lnSpc>
              <a:spcBef>
                <a:spcPts val="0"/>
              </a:spcBef>
              <a:buFont typeface="Wingdings" charset="2"/>
              <a:buChar char="Ø"/>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277127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Reasons that delay medical and surgical intervention in </a:t>
            </a:r>
            <a:r>
              <a:rPr lang="en-US" b="1" dirty="0" err="1"/>
              <a:t>T</a:t>
            </a:r>
            <a:r>
              <a:rPr lang="en-US" b="1" dirty="0" err="1" smtClean="0"/>
              <a:t>hyriod</a:t>
            </a:r>
            <a:r>
              <a:rPr lang="en-US" b="1" dirty="0" smtClean="0"/>
              <a:t> carcinoma patient </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6548438" y="2054225"/>
            <a:ext cx="4352925" cy="4352925"/>
          </a:xfrm>
        </p:spPr>
      </p:pic>
      <p:sp>
        <p:nvSpPr>
          <p:cNvPr id="5" name="Rounded Rectangle 4"/>
          <p:cNvSpPr/>
          <p:nvPr/>
        </p:nvSpPr>
        <p:spPr>
          <a:xfrm>
            <a:off x="1371600" y="2331720"/>
            <a:ext cx="3634740" cy="2606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dirty="0" smtClean="0"/>
              <a:t>Traditional beliefs over medical assistant </a:t>
            </a:r>
          </a:p>
          <a:p>
            <a:pPr marL="342900" indent="-342900" algn="ctr">
              <a:buAutoNum type="arabicPeriod"/>
            </a:pPr>
            <a:r>
              <a:rPr lang="en-US" dirty="0" smtClean="0"/>
              <a:t>Fear of surgery </a:t>
            </a:r>
          </a:p>
          <a:p>
            <a:pPr marL="342900" indent="-342900" algn="ctr">
              <a:buAutoNum type="arabicPeriod"/>
            </a:pPr>
            <a:r>
              <a:rPr lang="en-US" dirty="0" smtClean="0"/>
              <a:t>Financial </a:t>
            </a:r>
            <a:endParaRPr lang="en-US" dirty="0"/>
          </a:p>
        </p:txBody>
      </p:sp>
    </p:spTree>
    <p:extLst>
      <p:ext uri="{BB962C8B-B14F-4D97-AF65-F5344CB8AC3E}">
        <p14:creationId xmlns:p14="http://schemas.microsoft.com/office/powerpoint/2010/main" val="52212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02462" y="1813433"/>
            <a:ext cx="4351338" cy="4351338"/>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747" y="1813433"/>
            <a:ext cx="4351338" cy="4351338"/>
          </a:xfrm>
          <a:prstGeom prst="rect">
            <a:avLst/>
          </a:prstGeom>
        </p:spPr>
      </p:pic>
      <p:sp>
        <p:nvSpPr>
          <p:cNvPr id="3" name="Rectangle 2"/>
          <p:cNvSpPr/>
          <p:nvPr/>
        </p:nvSpPr>
        <p:spPr>
          <a:xfrm>
            <a:off x="1074420" y="4549140"/>
            <a:ext cx="2560320" cy="1615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59586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smtClean="0">
                <a:latin typeface="Times" charset="0"/>
                <a:ea typeface="Times" charset="0"/>
                <a:cs typeface="Times" charset="0"/>
              </a:rPr>
              <a:t>Thank you </a:t>
            </a:r>
            <a:r>
              <a:rPr lang="mr-IN" b="1" dirty="0" smtClean="0">
                <a:latin typeface="Times" charset="0"/>
                <a:ea typeface="Times" charset="0"/>
                <a:cs typeface="Times" charset="0"/>
              </a:rPr>
              <a:t>…</a:t>
            </a:r>
            <a:r>
              <a:rPr lang="en-US" b="1" dirty="0" smtClean="0">
                <a:latin typeface="Times" charset="0"/>
                <a:ea typeface="Times" charset="0"/>
                <a:cs typeface="Times" charset="0"/>
              </a:rPr>
              <a:t>.</a:t>
            </a:r>
            <a:endParaRPr lang="en-US" b="1" dirty="0">
              <a:latin typeface="Times" charset="0"/>
              <a:ea typeface="Times" charset="0"/>
              <a:cs typeface="Times" charset="0"/>
            </a:endParaRPr>
          </a:p>
        </p:txBody>
      </p:sp>
    </p:spTree>
    <p:extLst>
      <p:ext uri="{BB962C8B-B14F-4D97-AF65-F5344CB8AC3E}">
        <p14:creationId xmlns:p14="http://schemas.microsoft.com/office/powerpoint/2010/main" val="15934170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smtClean="0"/>
              <a:t>Goiter</a:t>
            </a:r>
            <a:r>
              <a:rPr lang="en-US" dirty="0" smtClean="0"/>
              <a:t> is a term used to describe any enlargement the thyroid gland, </a:t>
            </a:r>
          </a:p>
          <a:p>
            <a:r>
              <a:rPr lang="en-US" dirty="0" smtClean="0"/>
              <a:t>Thyroid disease is common endocrine problem in our community,</a:t>
            </a:r>
          </a:p>
          <a:p>
            <a:r>
              <a:rPr lang="en-US" dirty="0" smtClean="0"/>
              <a:t>Majority of the patients with goiter come from Northern and  Eastern region of Somaliland where there is iodine deficiency mainly. </a:t>
            </a:r>
          </a:p>
          <a:p>
            <a:r>
              <a:rPr lang="en-US" dirty="0" smtClean="0"/>
              <a:t>Goiter, linked by various risk factors, is highly prevalent in the region of Hargeisa, </a:t>
            </a:r>
            <a:r>
              <a:rPr lang="en-US" dirty="0"/>
              <a:t>S</a:t>
            </a:r>
            <a:r>
              <a:rPr lang="en-US" dirty="0" smtClean="0"/>
              <a:t>omaliland. And it is a serous health issue among  women living in our territory. </a:t>
            </a:r>
          </a:p>
        </p:txBody>
      </p:sp>
    </p:spTree>
    <p:extLst>
      <p:ext uri="{BB962C8B-B14F-4D97-AF65-F5344CB8AC3E}">
        <p14:creationId xmlns:p14="http://schemas.microsoft.com/office/powerpoint/2010/main" val="19738063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charset="0"/>
                <a:ea typeface="Times" charset="0"/>
                <a:cs typeface="Times" charset="0"/>
              </a:rPr>
              <a:t>Objective of the study </a:t>
            </a:r>
            <a:endParaRPr lang="en-US" b="1" dirty="0">
              <a:latin typeface="Times" charset="0"/>
              <a:ea typeface="Times" charset="0"/>
              <a:cs typeface="Times" charset="0"/>
            </a:endParaRPr>
          </a:p>
        </p:txBody>
      </p:sp>
      <p:sp>
        <p:nvSpPr>
          <p:cNvPr id="3" name="Content Placeholder 2"/>
          <p:cNvSpPr>
            <a:spLocks noGrp="1"/>
          </p:cNvSpPr>
          <p:nvPr>
            <p:ph idx="1"/>
          </p:nvPr>
        </p:nvSpPr>
        <p:spPr/>
        <p:txBody>
          <a:bodyPr>
            <a:normAutofit lnSpcReduction="10000"/>
          </a:bodyPr>
          <a:lstStyle/>
          <a:p>
            <a:r>
              <a:rPr lang="en-US" sz="4000" b="1" dirty="0"/>
              <a:t>General objective: </a:t>
            </a:r>
            <a:r>
              <a:rPr lang="en-US" dirty="0"/>
              <a:t>is to asses the </a:t>
            </a:r>
            <a:r>
              <a:rPr lang="en-US" dirty="0" smtClean="0"/>
              <a:t>prevalence </a:t>
            </a:r>
            <a:r>
              <a:rPr lang="en-US" dirty="0"/>
              <a:t>and associated factors of goiter among women in HGH(Hargeisa Group Hospital) surgical clinic </a:t>
            </a:r>
          </a:p>
          <a:p>
            <a:r>
              <a:rPr lang="en-US" b="1" dirty="0"/>
              <a:t>Specific objective: </a:t>
            </a:r>
          </a:p>
          <a:p>
            <a:pPr marL="514350" indent="-514350">
              <a:buFont typeface="+mj-lt"/>
              <a:buAutoNum type="alphaLcParenR"/>
            </a:pPr>
            <a:r>
              <a:rPr lang="en-US" dirty="0" smtClean="0"/>
              <a:t>To </a:t>
            </a:r>
            <a:r>
              <a:rPr lang="en-US" dirty="0"/>
              <a:t>determine the </a:t>
            </a:r>
            <a:r>
              <a:rPr lang="en-US" dirty="0" smtClean="0"/>
              <a:t>prevalence </a:t>
            </a:r>
            <a:r>
              <a:rPr lang="en-US" dirty="0"/>
              <a:t>of goiter among </a:t>
            </a:r>
            <a:r>
              <a:rPr lang="en-US" dirty="0" smtClean="0"/>
              <a:t>patient </a:t>
            </a:r>
            <a:r>
              <a:rPr lang="en-US" dirty="0"/>
              <a:t>attending HGH </a:t>
            </a:r>
          </a:p>
          <a:p>
            <a:pPr marL="514350" indent="-514350">
              <a:buFont typeface="+mj-lt"/>
              <a:buAutoNum type="alphaLcParenR"/>
            </a:pPr>
            <a:r>
              <a:rPr lang="en-US" dirty="0"/>
              <a:t>To determine the </a:t>
            </a:r>
            <a:r>
              <a:rPr lang="en-US" dirty="0" smtClean="0"/>
              <a:t>association </a:t>
            </a:r>
            <a:r>
              <a:rPr lang="en-US" dirty="0"/>
              <a:t>between sociodemographic factors and goiter among </a:t>
            </a:r>
            <a:r>
              <a:rPr lang="en-US" dirty="0" smtClean="0"/>
              <a:t>patients </a:t>
            </a:r>
            <a:r>
              <a:rPr lang="en-US" dirty="0"/>
              <a:t>attending Hargeisa group hospital </a:t>
            </a:r>
          </a:p>
          <a:p>
            <a:pPr marL="514350" indent="-514350">
              <a:buFont typeface="+mj-lt"/>
              <a:buAutoNum type="alphaLcParenR"/>
            </a:pPr>
            <a:r>
              <a:rPr lang="en-US" dirty="0"/>
              <a:t>To find out the association between dietary factors and goiter among patients attending HGH</a:t>
            </a:r>
          </a:p>
          <a:p>
            <a:endParaRPr lang="en-US" dirty="0"/>
          </a:p>
        </p:txBody>
      </p:sp>
    </p:spTree>
    <p:extLst>
      <p:ext uri="{BB962C8B-B14F-4D97-AF65-F5344CB8AC3E}">
        <p14:creationId xmlns:p14="http://schemas.microsoft.com/office/powerpoint/2010/main" val="18507745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In a study we conducted last year, a cross sectional analysis from the patients who visit our out-patient clinic of general surgery HGH. </a:t>
            </a:r>
          </a:p>
          <a:p>
            <a:r>
              <a:rPr lang="en-US" dirty="0" smtClean="0"/>
              <a:t>Among the data we collected between </a:t>
            </a:r>
            <a:r>
              <a:rPr lang="en-US" b="1" dirty="0" smtClean="0"/>
              <a:t>January to August 2022  </a:t>
            </a:r>
            <a:r>
              <a:rPr lang="en-US" dirty="0" smtClean="0"/>
              <a:t>a total of </a:t>
            </a:r>
            <a:r>
              <a:rPr lang="en-US" b="1" dirty="0" smtClean="0"/>
              <a:t>1659</a:t>
            </a:r>
            <a:r>
              <a:rPr lang="en-US" dirty="0" smtClean="0"/>
              <a:t> patients visited the general surgery outpatient clinic of HGH .</a:t>
            </a:r>
          </a:p>
          <a:p>
            <a:r>
              <a:rPr lang="en-US" dirty="0" smtClean="0"/>
              <a:t>The study sample was distributed equally by those diagnosed with goiter and those who were not. </a:t>
            </a:r>
          </a:p>
          <a:p>
            <a:r>
              <a:rPr lang="en-US" dirty="0" smtClean="0"/>
              <a:t>And independent risk factors were defined by making comparisons among the groups. </a:t>
            </a:r>
            <a:endParaRPr lang="en-US" dirty="0"/>
          </a:p>
        </p:txBody>
      </p:sp>
    </p:spTree>
    <p:extLst>
      <p:ext uri="{BB962C8B-B14F-4D97-AF65-F5344CB8AC3E}">
        <p14:creationId xmlns:p14="http://schemas.microsoft.com/office/powerpoint/2010/main" val="18587247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08660"/>
            <a:ext cx="11353800" cy="341948"/>
          </a:xfrm>
        </p:spPr>
        <p:txBody>
          <a:bodyPr>
            <a:normAutofit fontScale="90000"/>
          </a:bodyPr>
          <a:lstStyle/>
          <a:p>
            <a:r>
              <a:rPr lang="en-GB" sz="4000" b="1" dirty="0" smtClean="0">
                <a:latin typeface="Times" charset="0"/>
                <a:ea typeface="Times" charset="0"/>
                <a:cs typeface="Times" charset="0"/>
              </a:rPr>
              <a:t>Results</a:t>
            </a:r>
            <a:br>
              <a:rPr lang="en-GB" sz="4000" b="1" dirty="0" smtClean="0">
                <a:latin typeface="Times" charset="0"/>
                <a:ea typeface="Times" charset="0"/>
                <a:cs typeface="Times" charset="0"/>
              </a:rPr>
            </a:br>
            <a:r>
              <a:rPr lang="en-GB" sz="4000" b="1" dirty="0" smtClean="0">
                <a:latin typeface="Times" charset="0"/>
                <a:ea typeface="Times" charset="0"/>
                <a:cs typeface="Times" charset="0"/>
              </a:rPr>
              <a:t> </a:t>
            </a:r>
            <a:br>
              <a:rPr lang="en-GB" sz="4000" b="1" dirty="0" smtClean="0">
                <a:latin typeface="Times" charset="0"/>
                <a:ea typeface="Times" charset="0"/>
                <a:cs typeface="Times" charset="0"/>
              </a:rPr>
            </a:br>
            <a:r>
              <a:rPr lang="en-GB" sz="4000" b="1" dirty="0" smtClean="0">
                <a:latin typeface="Times" charset="0"/>
                <a:ea typeface="Times" charset="0"/>
                <a:cs typeface="Times" charset="0"/>
              </a:rPr>
              <a:t>The figure shows </a:t>
            </a:r>
            <a:r>
              <a:rPr lang="en-GB" sz="4000" b="1" dirty="0">
                <a:latin typeface="Times" charset="0"/>
                <a:ea typeface="Times" charset="0"/>
                <a:cs typeface="Times" charset="0"/>
              </a:rPr>
              <a:t>the prevalence of </a:t>
            </a:r>
            <a:r>
              <a:rPr lang="en-GB" sz="4000" b="1" dirty="0" smtClean="0">
                <a:latin typeface="Times" charset="0"/>
                <a:ea typeface="Times" charset="0"/>
                <a:cs typeface="Times" charset="0"/>
              </a:rPr>
              <a:t>goitre </a:t>
            </a:r>
            <a:r>
              <a:rPr lang="en-GB" sz="4000" b="1" dirty="0">
                <a:latin typeface="Times" charset="0"/>
                <a:ea typeface="Times" charset="0"/>
                <a:cs typeface="Times" charset="0"/>
              </a:rPr>
              <a:t>in Hargeisa Group Hospital </a:t>
            </a:r>
            <a:endParaRPr lang="en-US" sz="4000" b="1" dirty="0">
              <a:latin typeface="Times" charset="0"/>
              <a:ea typeface="Times" charset="0"/>
              <a:cs typeface="Times" charset="0"/>
            </a:endParaRPr>
          </a:p>
        </p:txBody>
      </p:sp>
      <p:graphicFrame>
        <p:nvGraphicFramePr>
          <p:cNvPr id="4" name="Content Placeholder 3">
            <a:extLst>
              <a:ext uri="{FF2B5EF4-FFF2-40B4-BE49-F238E27FC236}">
                <a16:creationId xmlns:lc="http://schemas.openxmlformats.org/drawingml/2006/lockedCanvas" xmln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o="urn:schemas-microsoft-com:office:office" xmlns:v="urn:schemas-microsoft-com:vml" xmlns:w10="urn:schemas-microsoft-com:office:word" xmlns:w="http://schemas.openxmlformats.org/wordprocessingml/2006/main" xmlns:w15="http://schemas.microsoft.com/office/word/2012/wordml" xmlns:w16cid="http://schemas.microsoft.com/office/word/2016/wordml/cid" xmlns:w16se="http://schemas.microsoft.com/office/word/2015/wordml/symex" xmlns:a16="http://schemas.microsoft.com/office/drawing/2014/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id="{3B2006EE-A109-4AA1-983E-51A61C27019D}"/>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776632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imes" charset="0"/>
                <a:ea typeface="Times" charset="0"/>
                <a:cs typeface="Times" charset="0"/>
              </a:rPr>
              <a:t>Duration of thyroid mass among Study Participants </a:t>
            </a:r>
            <a:endParaRPr lang="en-US" b="1" dirty="0">
              <a:latin typeface="Times" charset="0"/>
              <a:ea typeface="Times" charset="0"/>
              <a:cs typeface="Times" charset="0"/>
            </a:endParaRPr>
          </a:p>
        </p:txBody>
      </p:sp>
      <p:graphicFrame>
        <p:nvGraphicFramePr>
          <p:cNvPr id="4" name="Content Placeholder 3">
            <a:extLst>
              <a:ext uri="{FF2B5EF4-FFF2-40B4-BE49-F238E27FC236}">
                <a16:creationId xmlns:lc="http://schemas.openxmlformats.org/drawingml/2006/lockedCanvas" xmln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o="urn:schemas-microsoft-com:office:office" xmlns:v="urn:schemas-microsoft-com:vml" xmlns:w10="urn:schemas-microsoft-com:office:word" xmlns:w="http://schemas.openxmlformats.org/wordprocessingml/2006/main" xmlns:w15="http://schemas.microsoft.com/office/word/2012/wordml" xmlns:w16cid="http://schemas.microsoft.com/office/word/2016/wordml/cid" xmlns:w16se="http://schemas.microsoft.com/office/word/2015/wordml/symex" xmlns:a16="http://schemas.microsoft.com/office/drawing/2014/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id="{B4C07829-80EF-4894-8DD2-5FCE782D6EC1}"/>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751190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p>
        </p:txBody>
      </p:sp>
      <p:sp>
        <p:nvSpPr>
          <p:cNvPr id="6" name="Title 1"/>
          <p:cNvSpPr txBox="1">
            <a:spLocks/>
          </p:cNvSpPr>
          <p:nvPr/>
        </p:nvSpPr>
        <p:spPr>
          <a:xfrm>
            <a:off x="838200" y="5000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p>
        </p:txBody>
      </p:sp>
      <p:sp>
        <p:nvSpPr>
          <p:cNvPr id="7" name="Title 1"/>
          <p:cNvSpPr txBox="1">
            <a:spLocks/>
          </p:cNvSpPr>
          <p:nvPr/>
        </p:nvSpPr>
        <p:spPr>
          <a:xfrm>
            <a:off x="838200" y="5000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p>
        </p:txBody>
      </p:sp>
      <p:sp>
        <p:nvSpPr>
          <p:cNvPr id="8" name="Title 1"/>
          <p:cNvSpPr txBox="1">
            <a:spLocks/>
          </p:cNvSpPr>
          <p:nvPr/>
        </p:nvSpPr>
        <p:spPr>
          <a:xfrm>
            <a:off x="838200" y="5000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p>
        </p:txBody>
      </p:sp>
      <p:sp>
        <p:nvSpPr>
          <p:cNvPr id="10" name="Title 1"/>
          <p:cNvSpPr txBox="1">
            <a:spLocks/>
          </p:cNvSpPr>
          <p:nvPr/>
        </p:nvSpPr>
        <p:spPr>
          <a:xfrm>
            <a:off x="838200" y="5000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p>
        </p:txBody>
      </p:sp>
      <p:sp>
        <p:nvSpPr>
          <p:cNvPr id="11" name="Rectangle 10"/>
          <p:cNvSpPr>
            <a:spLocks noChangeArrowheads="1"/>
          </p:cNvSpPr>
          <p:nvPr/>
        </p:nvSpPr>
        <p:spPr bwMode="auto">
          <a:xfrm>
            <a:off x="328611" y="180972"/>
            <a:ext cx="2765107" cy="858204"/>
          </a:xfrm>
          <a:prstGeom prst="rect">
            <a:avLst/>
          </a:prstGeom>
          <a:solidFill>
            <a:srgbClr val="FFFFFF"/>
          </a:solidFill>
          <a:ln w="38100">
            <a:solidFill>
              <a:srgbClr val="000000"/>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GB" sz="2400" b="1" dirty="0">
                <a:effectLst/>
                <a:latin typeface="Calibri" charset="0"/>
                <a:ea typeface="等线" charset="-122"/>
                <a:cs typeface="Arial" charset="0"/>
              </a:rPr>
              <a:t>Prevalence of </a:t>
            </a:r>
            <a:r>
              <a:rPr lang="en-GB" sz="2400" b="1" dirty="0" err="1">
                <a:effectLst/>
                <a:latin typeface="Calibri" charset="0"/>
                <a:ea typeface="等线" charset="-122"/>
                <a:cs typeface="Arial" charset="0"/>
              </a:rPr>
              <a:t>goiter</a:t>
            </a:r>
            <a:endParaRPr lang="en-GB" sz="2400" b="1" dirty="0">
              <a:effectLst/>
              <a:latin typeface="Calibri" charset="0"/>
              <a:ea typeface="等线" charset="-122"/>
              <a:cs typeface="Arial" charset="0"/>
            </a:endParaRPr>
          </a:p>
          <a:p>
            <a:pPr marL="0" marR="0">
              <a:lnSpc>
                <a:spcPct val="107000"/>
              </a:lnSpc>
              <a:spcBef>
                <a:spcPts val="0"/>
              </a:spcBef>
              <a:spcAft>
                <a:spcPts val="800"/>
              </a:spcAft>
            </a:pPr>
            <a:r>
              <a:rPr lang="en-GB" sz="1100" dirty="0">
                <a:effectLst/>
                <a:latin typeface="Calibri" charset="0"/>
                <a:ea typeface="等线" charset="-122"/>
                <a:cs typeface="Arial" charset="0"/>
              </a:rPr>
              <a:t> </a:t>
            </a:r>
          </a:p>
        </p:txBody>
      </p:sp>
      <p:sp>
        <p:nvSpPr>
          <p:cNvPr id="12" name="Rectangle 11"/>
          <p:cNvSpPr>
            <a:spLocks noChangeArrowheads="1"/>
          </p:cNvSpPr>
          <p:nvPr/>
        </p:nvSpPr>
        <p:spPr bwMode="auto">
          <a:xfrm>
            <a:off x="7658100" y="180971"/>
            <a:ext cx="3909060" cy="858205"/>
          </a:xfrm>
          <a:prstGeom prst="rect">
            <a:avLst/>
          </a:prstGeom>
          <a:solidFill>
            <a:srgbClr val="FFFFFF"/>
          </a:solidFill>
          <a:ln w="38100">
            <a:solidFill>
              <a:srgbClr val="000000"/>
            </a:solidFill>
            <a:miter lim="800000"/>
            <a:headEnd/>
            <a:tailEnd/>
          </a:ln>
        </p:spPr>
        <p:txBody>
          <a:bodyPr rot="0" vert="horz" wrap="square" lIns="91440" tIns="45720" rIns="91440" bIns="45720" anchor="t" anchorCtr="0" upright="1">
            <a:noAutofit/>
          </a:bodyPr>
          <a:lstStyle/>
          <a:p>
            <a:pPr marL="0" marR="0">
              <a:lnSpc>
                <a:spcPct val="107000"/>
              </a:lnSpc>
              <a:spcBef>
                <a:spcPts val="0"/>
              </a:spcBef>
              <a:spcAft>
                <a:spcPts val="800"/>
              </a:spcAft>
            </a:pPr>
            <a:r>
              <a:rPr lang="en-GB" sz="2000" b="1" dirty="0">
                <a:effectLst/>
                <a:latin typeface="Calibri" charset="0"/>
                <a:ea typeface="等线" charset="-122"/>
                <a:cs typeface="Arial" charset="0"/>
              </a:rPr>
              <a:t>Factors related to </a:t>
            </a:r>
            <a:r>
              <a:rPr lang="en-GB" sz="2000" b="1" dirty="0" err="1">
                <a:effectLst/>
                <a:latin typeface="Calibri" charset="0"/>
                <a:ea typeface="等线" charset="-122"/>
                <a:cs typeface="Arial" charset="0"/>
              </a:rPr>
              <a:t>goiter</a:t>
            </a:r>
            <a:r>
              <a:rPr lang="en-GB" sz="2000" b="1" dirty="0">
                <a:effectLst/>
                <a:latin typeface="Calibri" charset="0"/>
                <a:ea typeface="等线" charset="-122"/>
                <a:cs typeface="Arial" charset="0"/>
              </a:rPr>
              <a:t> development</a:t>
            </a:r>
          </a:p>
        </p:txBody>
      </p:sp>
      <p:sp>
        <p:nvSpPr>
          <p:cNvPr id="13" name="AutoShape 46"/>
          <p:cNvSpPr>
            <a:spLocks noChangeArrowheads="1"/>
          </p:cNvSpPr>
          <p:nvPr/>
        </p:nvSpPr>
        <p:spPr bwMode="auto">
          <a:xfrm>
            <a:off x="1164907" y="1798792"/>
            <a:ext cx="238125" cy="485775"/>
          </a:xfrm>
          <a:prstGeom prst="downArrow">
            <a:avLst>
              <a:gd name="adj1" fmla="val 50000"/>
              <a:gd name="adj2" fmla="val 51000"/>
            </a:avLst>
          </a:prstGeom>
          <a:solidFill>
            <a:srgbClr val="FF0000"/>
          </a:solidFill>
          <a:ln w="9525">
            <a:solidFill>
              <a:srgbClr val="000000"/>
            </a:solidFill>
            <a:miter lim="800000"/>
            <a:headEnd/>
            <a:tailEnd/>
          </a:ln>
        </p:spPr>
        <p:txBody>
          <a:bodyPr rot="0" vert="eaVert" wrap="square" lIns="91440" tIns="45720" rIns="91440" bIns="45720" anchor="t" anchorCtr="0" upright="1">
            <a:noAutofit/>
          </a:bodyPr>
          <a:lstStyle/>
          <a:p>
            <a:endParaRPr lang="en-GB"/>
          </a:p>
        </p:txBody>
      </p:sp>
      <p:sp>
        <p:nvSpPr>
          <p:cNvPr id="14" name="Rectangle 13"/>
          <p:cNvSpPr>
            <a:spLocks noChangeArrowheads="1"/>
          </p:cNvSpPr>
          <p:nvPr/>
        </p:nvSpPr>
        <p:spPr bwMode="auto">
          <a:xfrm>
            <a:off x="0" y="2743514"/>
            <a:ext cx="2886074" cy="239998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GB" sz="1100" b="1" dirty="0">
                <a:effectLst/>
                <a:latin typeface="Calibri" charset="0"/>
                <a:ea typeface="等线" charset="-122"/>
                <a:cs typeface="Arial" charset="0"/>
              </a:rPr>
              <a:t> </a:t>
            </a:r>
            <a:endParaRPr lang="en-GB" sz="1100" dirty="0">
              <a:effectLst/>
              <a:latin typeface="Calibri" charset="0"/>
              <a:ea typeface="等线" charset="-122"/>
              <a:cs typeface="Arial" charset="0"/>
            </a:endParaRPr>
          </a:p>
          <a:p>
            <a:pPr marL="0" marR="0" algn="ctr">
              <a:lnSpc>
                <a:spcPct val="107000"/>
              </a:lnSpc>
              <a:spcBef>
                <a:spcPts val="0"/>
              </a:spcBef>
              <a:spcAft>
                <a:spcPts val="800"/>
              </a:spcAft>
            </a:pPr>
            <a:r>
              <a:rPr lang="en-GB" sz="2400" b="1" dirty="0">
                <a:effectLst/>
                <a:latin typeface="Calibri" charset="0"/>
                <a:ea typeface="等线" charset="-122"/>
                <a:cs typeface="Arial" charset="0"/>
              </a:rPr>
              <a:t> </a:t>
            </a:r>
            <a:endParaRPr lang="en-GB" sz="2400" dirty="0">
              <a:effectLst/>
              <a:latin typeface="Calibri" charset="0"/>
              <a:ea typeface="等线" charset="-122"/>
              <a:cs typeface="Arial" charset="0"/>
            </a:endParaRPr>
          </a:p>
          <a:p>
            <a:pPr marL="0" marR="0" algn="ctr">
              <a:lnSpc>
                <a:spcPct val="107000"/>
              </a:lnSpc>
              <a:spcBef>
                <a:spcPts val="0"/>
              </a:spcBef>
              <a:spcAft>
                <a:spcPts val="800"/>
              </a:spcAft>
            </a:pPr>
            <a:r>
              <a:rPr lang="en-GB" sz="2400" b="1" dirty="0">
                <a:effectLst/>
                <a:latin typeface="Calibri" charset="0"/>
                <a:ea typeface="等线" charset="-122"/>
                <a:cs typeface="Arial" charset="0"/>
              </a:rPr>
              <a:t>Goitre</a:t>
            </a:r>
            <a:endParaRPr lang="en-GB" sz="2400" dirty="0">
              <a:effectLst/>
              <a:latin typeface="Calibri" charset="0"/>
              <a:ea typeface="等线" charset="-122"/>
              <a:cs typeface="Arial" charset="0"/>
            </a:endParaRPr>
          </a:p>
          <a:p>
            <a:pPr marL="0" marR="0" algn="ctr">
              <a:lnSpc>
                <a:spcPct val="107000"/>
              </a:lnSpc>
              <a:spcBef>
                <a:spcPts val="0"/>
              </a:spcBef>
              <a:spcAft>
                <a:spcPts val="800"/>
              </a:spcAft>
            </a:pPr>
            <a:r>
              <a:rPr lang="en-GB" sz="2400" b="1" dirty="0">
                <a:effectLst/>
                <a:latin typeface="Calibri" charset="0"/>
                <a:ea typeface="等线" charset="-122"/>
                <a:cs typeface="Arial" charset="0"/>
              </a:rPr>
              <a:t>(Present or Absent)</a:t>
            </a:r>
            <a:endParaRPr lang="en-GB" sz="2400" dirty="0">
              <a:effectLst/>
              <a:latin typeface="Calibri" charset="0"/>
              <a:ea typeface="等线" charset="-122"/>
              <a:cs typeface="Arial" charset="0"/>
            </a:endParaRPr>
          </a:p>
          <a:p>
            <a:pPr marL="0" marR="0">
              <a:lnSpc>
                <a:spcPct val="107000"/>
              </a:lnSpc>
              <a:spcBef>
                <a:spcPts val="0"/>
              </a:spcBef>
              <a:spcAft>
                <a:spcPts val="800"/>
              </a:spcAft>
            </a:pPr>
            <a:r>
              <a:rPr lang="en-GB" sz="1100" dirty="0">
                <a:effectLst/>
                <a:latin typeface="Calibri" charset="0"/>
                <a:ea typeface="等线" charset="-122"/>
                <a:cs typeface="Arial" charset="0"/>
              </a:rPr>
              <a:t> </a:t>
            </a:r>
          </a:p>
        </p:txBody>
      </p:sp>
      <p:sp>
        <p:nvSpPr>
          <p:cNvPr id="15" name="Rectangle 14"/>
          <p:cNvSpPr>
            <a:spLocks noChangeArrowheads="1"/>
          </p:cNvSpPr>
          <p:nvPr/>
        </p:nvSpPr>
        <p:spPr bwMode="auto">
          <a:xfrm>
            <a:off x="7406640" y="1582736"/>
            <a:ext cx="3947160" cy="410940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GB"/>
          </a:p>
        </p:txBody>
      </p:sp>
      <p:sp>
        <p:nvSpPr>
          <p:cNvPr id="16" name="Rectangle 15"/>
          <p:cNvSpPr>
            <a:spLocks noChangeArrowheads="1"/>
          </p:cNvSpPr>
          <p:nvPr/>
        </p:nvSpPr>
        <p:spPr bwMode="auto">
          <a:xfrm>
            <a:off x="7849552" y="1825623"/>
            <a:ext cx="3214688" cy="848997"/>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GB" b="1" dirty="0">
                <a:effectLst/>
                <a:latin typeface="Calibri" charset="0"/>
                <a:ea typeface="等线" charset="-122"/>
                <a:cs typeface="Arial" charset="0"/>
              </a:rPr>
              <a:t>Socio-demographic</a:t>
            </a:r>
            <a:r>
              <a:rPr lang="en-GB" sz="1100" dirty="0">
                <a:effectLst/>
                <a:latin typeface="Calibri" charset="0"/>
                <a:ea typeface="等线" charset="-122"/>
                <a:cs typeface="Arial" charset="0"/>
              </a:rPr>
              <a:t> </a:t>
            </a:r>
          </a:p>
          <a:p>
            <a:pPr marL="0" marR="0" algn="ctr">
              <a:lnSpc>
                <a:spcPct val="107000"/>
              </a:lnSpc>
              <a:spcBef>
                <a:spcPts val="0"/>
              </a:spcBef>
              <a:spcAft>
                <a:spcPts val="800"/>
              </a:spcAft>
            </a:pPr>
            <a:r>
              <a:rPr lang="en-GB" sz="1100" dirty="0">
                <a:effectLst/>
                <a:latin typeface="Calibri" charset="0"/>
                <a:ea typeface="等线" charset="-122"/>
                <a:cs typeface="Arial" charset="0"/>
              </a:rPr>
              <a:t> </a:t>
            </a:r>
          </a:p>
          <a:p>
            <a:pPr marL="0" marR="0">
              <a:lnSpc>
                <a:spcPct val="107000"/>
              </a:lnSpc>
              <a:spcBef>
                <a:spcPts val="0"/>
              </a:spcBef>
              <a:spcAft>
                <a:spcPts val="800"/>
              </a:spcAft>
            </a:pPr>
            <a:r>
              <a:rPr lang="en-GB" sz="1100" dirty="0">
                <a:effectLst/>
                <a:latin typeface="Calibri" charset="0"/>
                <a:ea typeface="等线" charset="-122"/>
                <a:cs typeface="Arial" charset="0"/>
              </a:rPr>
              <a:t> </a:t>
            </a:r>
          </a:p>
        </p:txBody>
      </p:sp>
      <p:sp>
        <p:nvSpPr>
          <p:cNvPr id="17" name="Rectangle 16"/>
          <p:cNvSpPr>
            <a:spLocks noChangeArrowheads="1"/>
          </p:cNvSpPr>
          <p:nvPr/>
        </p:nvSpPr>
        <p:spPr bwMode="auto">
          <a:xfrm>
            <a:off x="7849552" y="3026093"/>
            <a:ext cx="3214688" cy="73120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1600" b="1" dirty="0">
                <a:effectLst/>
                <a:latin typeface="Calibri" charset="0"/>
                <a:ea typeface="等线" charset="-122"/>
                <a:cs typeface="Arial" charset="0"/>
              </a:rPr>
              <a:t>Diet (Utilization of iodized salt)</a:t>
            </a:r>
            <a:endParaRPr lang="en-GB" sz="1600" b="1" dirty="0">
              <a:effectLst/>
              <a:latin typeface="Calibri" charset="0"/>
              <a:ea typeface="等线" charset="-122"/>
              <a:cs typeface="Arial" charset="0"/>
            </a:endParaRPr>
          </a:p>
          <a:p>
            <a:pPr marL="0" marR="0">
              <a:lnSpc>
                <a:spcPct val="107000"/>
              </a:lnSpc>
              <a:spcBef>
                <a:spcPts val="0"/>
              </a:spcBef>
              <a:spcAft>
                <a:spcPts val="800"/>
              </a:spcAft>
            </a:pPr>
            <a:r>
              <a:rPr lang="en-US" sz="1100" dirty="0">
                <a:effectLst/>
                <a:latin typeface="Calibri" charset="0"/>
                <a:ea typeface="等线" charset="-122"/>
                <a:cs typeface="Arial" charset="0"/>
              </a:rPr>
              <a:t> </a:t>
            </a:r>
            <a:endParaRPr lang="en-GB" sz="1100" dirty="0">
              <a:effectLst/>
              <a:latin typeface="Calibri" charset="0"/>
              <a:ea typeface="等线" charset="-122"/>
              <a:cs typeface="Arial" charset="0"/>
            </a:endParaRPr>
          </a:p>
        </p:txBody>
      </p:sp>
      <p:sp>
        <p:nvSpPr>
          <p:cNvPr id="18" name="Rectangle 17"/>
          <p:cNvSpPr>
            <a:spLocks noChangeArrowheads="1"/>
          </p:cNvSpPr>
          <p:nvPr/>
        </p:nvSpPr>
        <p:spPr bwMode="auto">
          <a:xfrm>
            <a:off x="7887177" y="4184332"/>
            <a:ext cx="3214688" cy="89122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GB" sz="2000" b="1" dirty="0">
                <a:effectLst/>
                <a:latin typeface="Calibri" charset="0"/>
                <a:ea typeface="等线" charset="-122"/>
                <a:cs typeface="Arial" charset="0"/>
              </a:rPr>
              <a:t>Diet (use of cabbage)</a:t>
            </a:r>
          </a:p>
          <a:p>
            <a:pPr marL="0" marR="0" algn="ctr">
              <a:lnSpc>
                <a:spcPct val="107000"/>
              </a:lnSpc>
              <a:spcBef>
                <a:spcPts val="0"/>
              </a:spcBef>
              <a:spcAft>
                <a:spcPts val="800"/>
              </a:spcAft>
            </a:pPr>
            <a:r>
              <a:rPr lang="en-GB" sz="1100" dirty="0">
                <a:effectLst/>
                <a:latin typeface="Calibri" charset="0"/>
                <a:ea typeface="等线" charset="-122"/>
                <a:cs typeface="Arial" charset="0"/>
              </a:rPr>
              <a:t> </a:t>
            </a:r>
          </a:p>
        </p:txBody>
      </p:sp>
      <p:sp>
        <p:nvSpPr>
          <p:cNvPr id="19" name="AutoShape 47"/>
          <p:cNvSpPr>
            <a:spLocks noChangeArrowheads="1"/>
          </p:cNvSpPr>
          <p:nvPr/>
        </p:nvSpPr>
        <p:spPr bwMode="auto">
          <a:xfrm>
            <a:off x="8964454" y="1012977"/>
            <a:ext cx="415766" cy="636909"/>
          </a:xfrm>
          <a:prstGeom prst="downArrow">
            <a:avLst>
              <a:gd name="adj1" fmla="val 50000"/>
              <a:gd name="adj2" fmla="val 29000"/>
            </a:avLst>
          </a:prstGeom>
          <a:solidFill>
            <a:srgbClr val="FF0000"/>
          </a:solidFill>
          <a:ln w="9525">
            <a:solidFill>
              <a:srgbClr val="000000"/>
            </a:solidFill>
            <a:miter lim="800000"/>
            <a:headEnd/>
            <a:tailEnd/>
          </a:ln>
        </p:spPr>
        <p:txBody>
          <a:bodyPr rot="0" vert="eaVert" wrap="square" lIns="91440" tIns="45720" rIns="91440" bIns="45720" anchor="t" anchorCtr="0" upright="1">
            <a:noAutofit/>
          </a:bodyPr>
          <a:lstStyle/>
          <a:p>
            <a:endParaRPr lang="en-GB"/>
          </a:p>
        </p:txBody>
      </p:sp>
      <p:cxnSp>
        <p:nvCxnSpPr>
          <p:cNvPr id="20" name="AutoShape 41"/>
          <p:cNvCxnSpPr>
            <a:cxnSpLocks noChangeShapeType="1"/>
          </p:cNvCxnSpPr>
          <p:nvPr/>
        </p:nvCxnSpPr>
        <p:spPr bwMode="auto">
          <a:xfrm flipH="1">
            <a:off x="3301364" y="2369184"/>
            <a:ext cx="4105276" cy="669764"/>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2" name="AutoShape 41"/>
          <p:cNvCxnSpPr>
            <a:cxnSpLocks noChangeShapeType="1"/>
          </p:cNvCxnSpPr>
          <p:nvPr/>
        </p:nvCxnSpPr>
        <p:spPr bwMode="auto">
          <a:xfrm flipH="1">
            <a:off x="3306126" y="3318977"/>
            <a:ext cx="4105276" cy="669764"/>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3" name="AutoShape 41"/>
          <p:cNvCxnSpPr>
            <a:cxnSpLocks noChangeShapeType="1"/>
          </p:cNvCxnSpPr>
          <p:nvPr/>
        </p:nvCxnSpPr>
        <p:spPr bwMode="auto">
          <a:xfrm flipH="1">
            <a:off x="3093719" y="4441824"/>
            <a:ext cx="4312921" cy="256063"/>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15010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charset="0"/>
                <a:ea typeface="Times" charset="0"/>
                <a:cs typeface="Times" charset="0"/>
              </a:rPr>
              <a:t>Conclusion of the research study </a:t>
            </a:r>
            <a:endParaRPr lang="en-US" b="1" dirty="0">
              <a:latin typeface="Times" charset="0"/>
              <a:ea typeface="Times" charset="0"/>
              <a:cs typeface="Times" charset="0"/>
            </a:endParaRPr>
          </a:p>
        </p:txBody>
      </p:sp>
      <p:sp>
        <p:nvSpPr>
          <p:cNvPr id="3" name="Content Placeholder 2"/>
          <p:cNvSpPr>
            <a:spLocks noGrp="1"/>
          </p:cNvSpPr>
          <p:nvPr>
            <p:ph idx="1"/>
          </p:nvPr>
        </p:nvSpPr>
        <p:spPr/>
        <p:txBody>
          <a:bodyPr/>
          <a:lstStyle/>
          <a:p>
            <a:r>
              <a:rPr lang="en-US" dirty="0">
                <a:latin typeface="Times New Roman" charset="0"/>
                <a:ea typeface="等线" charset="-122"/>
                <a:cs typeface="Arial" charset="0"/>
              </a:rPr>
              <a:t>This study provides additional evidence that the prevalence of goiter in HGH </a:t>
            </a:r>
            <a:r>
              <a:rPr lang="en-US" b="1" dirty="0">
                <a:latin typeface="Times New Roman" charset="0"/>
                <a:ea typeface="等线" charset="-122"/>
                <a:cs typeface="Arial" charset="0"/>
              </a:rPr>
              <a:t>is 9.6%. </a:t>
            </a:r>
          </a:p>
          <a:p>
            <a:r>
              <a:rPr lang="en-US" dirty="0">
                <a:latin typeface="Times New Roman" charset="0"/>
                <a:ea typeface="等线" charset="-122"/>
                <a:cs typeface="Arial" charset="0"/>
              </a:rPr>
              <a:t>Diet like cabbage, parity and iodine status are the major factors associated with the prevalence of goiter in females among HGH surgical clinic, </a:t>
            </a:r>
          </a:p>
          <a:p>
            <a:r>
              <a:rPr lang="en-US" dirty="0">
                <a:latin typeface="Times New Roman" charset="0"/>
                <a:ea typeface="等线" charset="-122"/>
                <a:cs typeface="Arial" charset="0"/>
              </a:rPr>
              <a:t>whereas employment status has not being related to goiter.</a:t>
            </a:r>
            <a:endParaRPr lang="en-GB" dirty="0">
              <a:latin typeface="Calibri" charset="0"/>
              <a:ea typeface="等线" charset="-122"/>
              <a:cs typeface="Arial" charset="0"/>
            </a:endParaRPr>
          </a:p>
          <a:p>
            <a:endParaRPr lang="en-US" dirty="0"/>
          </a:p>
        </p:txBody>
      </p:sp>
    </p:spTree>
    <p:extLst>
      <p:ext uri="{BB962C8B-B14F-4D97-AF65-F5344CB8AC3E}">
        <p14:creationId xmlns:p14="http://schemas.microsoft.com/office/powerpoint/2010/main" val="20417472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403146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3282</TotalTime>
  <Words>563</Words>
  <Application>Microsoft Macintosh PowerPoint</Application>
  <PresentationFormat>Widescreen</PresentationFormat>
  <Paragraphs>73</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Times</vt:lpstr>
      <vt:lpstr>Times New Roman</vt:lpstr>
      <vt:lpstr>Wingdings</vt:lpstr>
      <vt:lpstr>等线</vt:lpstr>
      <vt:lpstr>Office Theme</vt:lpstr>
      <vt:lpstr>THE PREVALENCE AND ASSOCIATED FACTORS OF GOITER AMONG WOMEN IN HARGEISA GROUP HOSPITAL SURGICAL CLINIC IN HARGEISA, SOMALILAND</vt:lpstr>
      <vt:lpstr>PowerPoint Presentation</vt:lpstr>
      <vt:lpstr>Objective of the study </vt:lpstr>
      <vt:lpstr>PowerPoint Presentation</vt:lpstr>
      <vt:lpstr>Results   The figure shows the prevalence of goitre in Hargeisa Group Hospital </vt:lpstr>
      <vt:lpstr>Duration of thyroid mass among Study Participants </vt:lpstr>
      <vt:lpstr>PowerPoint Presentation</vt:lpstr>
      <vt:lpstr>Conclusion of the research study </vt:lpstr>
      <vt:lpstr>PowerPoint Presentation</vt:lpstr>
      <vt:lpstr>Different presentation of goiter in Somaliland  </vt:lpstr>
      <vt:lpstr>Asymeterical multinodular  Gioter </vt:lpstr>
      <vt:lpstr>Diffuse enlargement of thyriod gland </vt:lpstr>
      <vt:lpstr>Diffuse toxic goiter </vt:lpstr>
      <vt:lpstr>Thyroid carcinoma </vt:lpstr>
      <vt:lpstr>Other pediatric presentations include mainly thyroid abscess which is less likely to see. mainly due to persistent pyriform sinus, or simple acute supporative thyroiditis following upper respiratory tract infections like this child  </vt:lpstr>
      <vt:lpstr>PowerPoint Presentation</vt:lpstr>
      <vt:lpstr>Reasons that delay medical and surgical intervention in Thyriod carcinoma patient </vt:lpstr>
      <vt:lpstr>PowerPoint Presentation</vt:lpstr>
      <vt:lpstr>PowerPoint Presentation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Common Thyroid disorders </dc:title>
  <dc:creator>Microsoft Office User</dc:creator>
  <cp:lastModifiedBy>Microsoft Office User</cp:lastModifiedBy>
  <cp:revision>39</cp:revision>
  <dcterms:created xsi:type="dcterms:W3CDTF">2023-08-07T14:11:43Z</dcterms:created>
  <dcterms:modified xsi:type="dcterms:W3CDTF">2023-08-13T06:38:27Z</dcterms:modified>
</cp:coreProperties>
</file>